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3" r:id="rId3"/>
    <p:sldId id="262" r:id="rId4"/>
    <p:sldId id="258" r:id="rId5"/>
    <p:sldId id="259" r:id="rId6"/>
    <p:sldId id="260" r:id="rId7"/>
    <p:sldId id="257" r:id="rId8"/>
    <p:sldId id="264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7" d="100"/>
          <a:sy n="97" d="100"/>
        </p:scale>
        <p:origin x="96" y="12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3BD8E-A04D-4119-906B-517E77A8B9DC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7F3B5-85AB-4EE5-9EDE-959A7BF0EF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2438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3BD8E-A04D-4119-906B-517E77A8B9DC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7F3B5-85AB-4EE5-9EDE-959A7BF0EF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42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3BD8E-A04D-4119-906B-517E77A8B9DC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7F3B5-85AB-4EE5-9EDE-959A7BF0EF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760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3BD8E-A04D-4119-906B-517E77A8B9DC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7F3B5-85AB-4EE5-9EDE-959A7BF0EF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6221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3BD8E-A04D-4119-906B-517E77A8B9DC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7F3B5-85AB-4EE5-9EDE-959A7BF0EF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696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3BD8E-A04D-4119-906B-517E77A8B9DC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7F3B5-85AB-4EE5-9EDE-959A7BF0EF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1846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3BD8E-A04D-4119-906B-517E77A8B9DC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7F3B5-85AB-4EE5-9EDE-959A7BF0EF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11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3BD8E-A04D-4119-906B-517E77A8B9DC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7F3B5-85AB-4EE5-9EDE-959A7BF0EF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7627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3BD8E-A04D-4119-906B-517E77A8B9DC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7F3B5-85AB-4EE5-9EDE-959A7BF0EF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8214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3BD8E-A04D-4119-906B-517E77A8B9DC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7F3B5-85AB-4EE5-9EDE-959A7BF0EF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3655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3BD8E-A04D-4119-906B-517E77A8B9DC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7F3B5-85AB-4EE5-9EDE-959A7BF0EF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3585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Изображение 4" descr="Ресурс 23">
            <a:extLst>
              <a:ext uri="{FF2B5EF4-FFF2-40B4-BE49-F238E27FC236}">
                <a16:creationId xmlns="" xmlns:a16="http://schemas.microsoft.com/office/drawing/2014/main" id="{C748A573-6B74-3ACC-F84B-C143CEA9C2C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0095" cy="6858000"/>
          </a:xfrm>
          <a:prstGeom prst="rect">
            <a:avLst/>
          </a:prstGeom>
        </p:spPr>
      </p:pic>
      <p:pic>
        <p:nvPicPr>
          <p:cNvPr id="15" name="Изображение 6" descr="Ресурс 22">
            <a:extLst>
              <a:ext uri="{FF2B5EF4-FFF2-40B4-BE49-F238E27FC236}">
                <a16:creationId xmlns="" xmlns:a16="http://schemas.microsoft.com/office/drawing/2014/main" id="{5D08E85F-7B8C-2047-4E1B-D8F35BBB3B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20705" y="208280"/>
            <a:ext cx="1259840" cy="620395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EB85F8E8-32A5-F03E-B0F7-4FE9CBFF566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8053" y="5167946"/>
            <a:ext cx="7292975" cy="32194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ru-RU" sz="1600" b="1" kern="1200" dirty="0">
                <a:solidFill>
                  <a:schemeClr val="bg1"/>
                </a:solidFill>
                <a:latin typeface="Golos Text SemiBold" panose="020B0503020202020204" charset="0"/>
                <a:ea typeface="+mn-ea"/>
                <a:cs typeface="Golos Text SemiBold" panose="020B050302020202020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ФАМИЛИЯ И.О.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="" xmlns:a16="http://schemas.microsoft.com/office/drawing/2014/main" id="{FD03183E-DA3A-CD30-BCA3-985E3B9E01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1005" y="3040062"/>
            <a:ext cx="7302501" cy="15156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ru-RU" sz="2400" b="1" kern="1200" dirty="0">
                <a:solidFill>
                  <a:schemeClr val="bg1"/>
                </a:solidFill>
                <a:latin typeface="Golos Text SemiBold" panose="020B0503020202020204" charset="0"/>
                <a:ea typeface="+mn-ea"/>
                <a:cs typeface="Golos Text SemiBold" panose="020B0503020202020204" charset="0"/>
              </a:defRPr>
            </a:lvl1pPr>
          </a:lstStyle>
          <a:p>
            <a:pPr lvl="0"/>
            <a:r>
              <a:rPr lang="ru-RU" dirty="0"/>
              <a:t>НАЗВАНИЕ ЗАГОЛОВКА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="" xmlns:a16="http://schemas.microsoft.com/office/drawing/2014/main" id="{3DA181CF-BFC0-498E-C994-677AD23D7ED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5745" y="5489575"/>
            <a:ext cx="7298267" cy="554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ru-RU" sz="1400" dirty="0">
                <a:solidFill>
                  <a:schemeClr val="bg1"/>
                </a:solidFill>
                <a:latin typeface="Golos Text" panose="020B0503020202020204" charset="0"/>
                <a:cs typeface="Golos Text" panose="020B0503020202020204" charset="0"/>
              </a:defRPr>
            </a:lvl1pPr>
          </a:lstStyle>
          <a:p>
            <a:pPr lvl="0">
              <a:buNone/>
            </a:pPr>
            <a:r>
              <a:rPr lang="ru-RU" dirty="0"/>
              <a:t>ДОЛЖНОСТЬ И НАИМЕНОВАНИЕ ВЕДОМСТВА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="" xmlns:a16="http://schemas.microsoft.com/office/drawing/2014/main" id="{A80C3F8D-0842-7FC4-C444-BCC16638CBA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1512" y="6227233"/>
            <a:ext cx="7302500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ru-RU" sz="1400" smtClean="0">
                <a:solidFill>
                  <a:schemeClr val="bg1"/>
                </a:solidFill>
                <a:latin typeface="Golos Text" panose="020B0503020202020204" charset="0"/>
                <a:cs typeface="Golos Text" panose="020B0503020202020204" charset="0"/>
              </a:defRPr>
            </a:lvl1pPr>
            <a:lvl2pPr>
              <a:buNone/>
              <a:defRPr lang="ru-RU" sz="1800" smtClean="0"/>
            </a:lvl2pPr>
            <a:lvl3pPr>
              <a:defRPr lang="ru-RU" sz="1800" smtClean="0"/>
            </a:lvl3pPr>
            <a:lvl4pPr>
              <a:defRPr lang="ru-RU" smtClean="0"/>
            </a:lvl4pPr>
            <a:lvl5pPr>
              <a:defRPr lang="ru-RU"/>
            </a:lvl5pPr>
          </a:lstStyle>
          <a:p>
            <a:pPr marL="0" lvl="0"/>
            <a:r>
              <a:rPr lang="ru-RU" dirty="0"/>
              <a:t>ЧЧ.ММ.ГГ</a:t>
            </a:r>
          </a:p>
        </p:txBody>
      </p:sp>
    </p:spTree>
    <p:extLst>
      <p:ext uri="{BB962C8B-B14F-4D97-AF65-F5344CB8AC3E}">
        <p14:creationId xmlns:p14="http://schemas.microsoft.com/office/powerpoint/2010/main" val="10601720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483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B3BD8E-A04D-4119-906B-517E77A8B9DC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C7F3B5-85AB-4EE5-9EDE-959A7BF0EF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624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rustest.ru/deyatelnost/gia/gia-11/programmnoe-obespechenie-dlya-gia-11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>
            <a:extLst>
              <a:ext uri="{FF2B5EF4-FFF2-40B4-BE49-F238E27FC236}">
                <a16:creationId xmlns="" xmlns:a16="http://schemas.microsoft.com/office/drawing/2014/main" id="{0A74FFB1-3F97-D99E-1B28-E19A59984A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Акопьян</a:t>
            </a:r>
            <a:r>
              <a:rPr lang="ru-RU" dirty="0" smtClean="0"/>
              <a:t> В.А.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C51D221-A970-AB4E-F127-6A493DDA0B5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/>
          </p:nvPr>
        </p:nvSpPr>
        <p:spPr>
          <a:xfrm>
            <a:off x="671005" y="2825831"/>
            <a:ext cx="7302501" cy="1515681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ПЕРЕХОД НА ОТЕЧЕСТВЕННОЕ ПРОГРАММНОЕ ОБЕСПЕЧЕНИЕ</a:t>
            </a:r>
            <a:endParaRPr lang="ru-RU" sz="2800" dirty="0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134E62C7-A26E-B8F8-AFB9-FD6021746F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dirty="0"/>
              <a:t>м</a:t>
            </a:r>
            <a:r>
              <a:rPr lang="ru-RU" dirty="0" smtClean="0"/>
              <a:t>инистр образования Самарской области</a:t>
            </a:r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69C10D56-237F-4FD6-5CBD-DAF45401D37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 smtClean="0"/>
              <a:t>18.09.2026</a:t>
            </a:r>
            <a:endParaRPr lang="ru-RU" dirty="0"/>
          </a:p>
        </p:txBody>
      </p:sp>
      <p:grpSp>
        <p:nvGrpSpPr>
          <p:cNvPr id="6" name="Группа 9"/>
          <p:cNvGrpSpPr>
            <a:grpSpLocks/>
          </p:cNvGrpSpPr>
          <p:nvPr/>
        </p:nvGrpSpPr>
        <p:grpSpPr bwMode="auto">
          <a:xfrm>
            <a:off x="119323" y="-48860"/>
            <a:ext cx="2405195" cy="1224864"/>
            <a:chOff x="143554" y="-114709"/>
            <a:chExt cx="3664921" cy="2016658"/>
          </a:xfrm>
        </p:grpSpPr>
        <p:pic>
          <p:nvPicPr>
            <p:cNvPr id="7" name="Picture 2" descr="C:\Users\MalenkovaEV.EDU1\Desktop\Картинки\flag_rossiya_simvolika_lenty_trikolor_99276_2560x1600.jpg"/>
            <p:cNvPicPr>
              <a:picLocks noChangeAspect="1" noChangeArrowheads="1"/>
            </p:cNvPicPr>
            <p:nvPr/>
          </p:nvPicPr>
          <p:blipFill>
            <a:blip r:embed="rId2" cstate="print"/>
            <a:srcRect l="25054" b="11670"/>
            <a:stretch>
              <a:fillRect/>
            </a:stretch>
          </p:blipFill>
          <p:spPr bwMode="auto">
            <a:xfrm rot="10800000">
              <a:off x="143554" y="416691"/>
              <a:ext cx="3206805" cy="148525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8" name="Рисунок 17" descr="Samarskaya_oblast_gerb_h8nqy4tcmxozhyoh4wh5.jpg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9785" y="-114709"/>
              <a:ext cx="2748690" cy="18639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" name="Прямоугольник 8"/>
          <p:cNvSpPr/>
          <p:nvPr/>
        </p:nvSpPr>
        <p:spPr>
          <a:xfrm>
            <a:off x="1009671" y="145044"/>
            <a:ext cx="5695930" cy="276981"/>
          </a:xfrm>
          <a:prstGeom prst="rect">
            <a:avLst/>
          </a:prstGeom>
        </p:spPr>
        <p:txBody>
          <a:bodyPr wrap="square" lIns="91423" tIns="45711" rIns="91423" bIns="45711">
            <a:spAutoFit/>
          </a:bodyPr>
          <a:lstStyle/>
          <a:p>
            <a:pPr algn="ctr" latinLnBrk="1">
              <a:defRPr/>
            </a:pPr>
            <a:r>
              <a:rPr lang="ru-RU" sz="1200" dirty="0">
                <a:solidFill>
                  <a:schemeClr val="bg1"/>
                </a:solidFill>
                <a:latin typeface="Golos UI" panose="020B0504020202020204" pitchFamily="34" charset="77"/>
                <a:cs typeface="Golos UI" panose="020B0504020202020204" pitchFamily="34" charset="77"/>
              </a:rPr>
              <a:t>Министерство образования </a:t>
            </a:r>
            <a:r>
              <a:rPr lang="ru-RU" sz="1200" dirty="0" smtClean="0">
                <a:solidFill>
                  <a:schemeClr val="bg1"/>
                </a:solidFill>
                <a:latin typeface="Golos UI" panose="020B0504020202020204" pitchFamily="34" charset="77"/>
                <a:cs typeface="Golos UI" panose="020B0504020202020204" pitchFamily="34" charset="77"/>
              </a:rPr>
              <a:t>Самарской </a:t>
            </a:r>
            <a:r>
              <a:rPr lang="ru-RU" sz="1200" dirty="0">
                <a:solidFill>
                  <a:schemeClr val="bg1"/>
                </a:solidFill>
                <a:latin typeface="Golos UI" panose="020B0504020202020204" pitchFamily="34" charset="77"/>
                <a:cs typeface="Golos UI" panose="020B0504020202020204" pitchFamily="34" charset="77"/>
              </a:rPr>
              <a:t>области</a:t>
            </a:r>
          </a:p>
        </p:txBody>
      </p:sp>
    </p:spTree>
    <p:extLst>
      <p:ext uri="{BB962C8B-B14F-4D97-AF65-F5344CB8AC3E}">
        <p14:creationId xmlns:p14="http://schemas.microsoft.com/office/powerpoint/2010/main" val="18060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39" y="66675"/>
            <a:ext cx="11836500" cy="665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1344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49" y="644685"/>
            <a:ext cx="11823180" cy="600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39349" y="152248"/>
            <a:ext cx="11617291" cy="492438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r>
              <a:rPr lang="ru-RU" sz="2400" dirty="0"/>
              <a:t>Переход на использование отечественных ОС </a:t>
            </a:r>
          </a:p>
        </p:txBody>
      </p:sp>
    </p:spTree>
    <p:extLst>
      <p:ext uri="{BB962C8B-B14F-4D97-AF65-F5344CB8AC3E}">
        <p14:creationId xmlns:p14="http://schemas.microsoft.com/office/powerpoint/2010/main" val="994682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>
            <a:spLocks noGrp="1"/>
          </p:cNvSpPr>
          <p:nvPr>
            <p:ph type="body" idx="1"/>
          </p:nvPr>
        </p:nvSpPr>
        <p:spPr>
          <a:xfrm>
            <a:off x="895048" y="994876"/>
            <a:ext cx="10258727" cy="27648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4010" indent="0" algn="ctr">
              <a:lnSpc>
                <a:spcPct val="100000"/>
              </a:lnSpc>
              <a:spcBef>
                <a:spcPts val="100"/>
              </a:spcBef>
              <a:buNone/>
            </a:pPr>
            <a:r>
              <a:rPr lang="ru-RU" spc="-80" dirty="0" smtClean="0"/>
              <a:t>В регионе д</a:t>
            </a:r>
            <a:r>
              <a:rPr spc="-80" dirty="0" err="1" smtClean="0"/>
              <a:t>оля</a:t>
            </a:r>
            <a:r>
              <a:rPr spc="-120" dirty="0" smtClean="0"/>
              <a:t> </a:t>
            </a:r>
            <a:r>
              <a:rPr lang="ru-RU" spc="-100" dirty="0" smtClean="0"/>
              <a:t>ППЭ </a:t>
            </a:r>
            <a:r>
              <a:rPr spc="200" dirty="0" smtClean="0"/>
              <a:t>с</a:t>
            </a:r>
            <a:r>
              <a:rPr spc="-130" dirty="0" smtClean="0"/>
              <a:t> </a:t>
            </a:r>
            <a:r>
              <a:rPr spc="165" dirty="0" smtClean="0"/>
              <a:t>ОС</a:t>
            </a:r>
            <a:r>
              <a:rPr spc="-114" dirty="0" smtClean="0"/>
              <a:t> </a:t>
            </a:r>
            <a:r>
              <a:rPr spc="-45" dirty="0" err="1" smtClean="0"/>
              <a:t>Линукс</a:t>
            </a:r>
            <a:r>
              <a:rPr lang="ru-RU" spc="-45" dirty="0" smtClean="0"/>
              <a:t> </a:t>
            </a:r>
          </a:p>
          <a:p>
            <a:pPr marL="334010" indent="0" algn="ctr">
              <a:lnSpc>
                <a:spcPct val="100000"/>
              </a:lnSpc>
              <a:spcBef>
                <a:spcPts val="100"/>
              </a:spcBef>
              <a:buNone/>
            </a:pPr>
            <a:r>
              <a:rPr sz="15000" spc="-1260" dirty="0" smtClean="0">
                <a:solidFill>
                  <a:srgbClr val="1269AF"/>
                </a:solidFill>
              </a:rPr>
              <a:t>2026</a:t>
            </a:r>
            <a:r>
              <a:rPr sz="15000" dirty="0" smtClean="0">
                <a:solidFill>
                  <a:srgbClr val="1269AF"/>
                </a:solidFill>
              </a:rPr>
              <a:t>	</a:t>
            </a:r>
            <a:r>
              <a:rPr lang="ru-RU" sz="15000" dirty="0" smtClean="0">
                <a:solidFill>
                  <a:srgbClr val="1269AF"/>
                </a:solidFill>
              </a:rPr>
              <a:t>			</a:t>
            </a:r>
            <a:r>
              <a:rPr sz="15000" spc="-1260" dirty="0" smtClean="0">
                <a:solidFill>
                  <a:srgbClr val="1269AF"/>
                </a:solidFill>
              </a:rPr>
              <a:t>2027</a:t>
            </a:r>
            <a:endParaRPr sz="150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75465" y="256986"/>
            <a:ext cx="65317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Отечественные операционные системы для ГИА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75162" y="3260774"/>
            <a:ext cx="5506056" cy="240065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  <a:sp3d extrusionH="57150">
              <a:bevelT w="38100" h="38100"/>
            </a:sp3d>
          </a:bodyPr>
          <a:lstStyle/>
          <a:p>
            <a:pPr algn="ctr"/>
            <a:r>
              <a:rPr lang="ru-RU" sz="15000" b="1" cap="none" spc="50" dirty="0" smtClean="0">
                <a:ln w="0"/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19,5%</a:t>
            </a:r>
            <a:endParaRPr lang="ru-RU" sz="15000" b="1" cap="none" spc="50" dirty="0">
              <a:ln w="0"/>
              <a:solidFill>
                <a:schemeClr val="bg2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399891" y="3372501"/>
            <a:ext cx="5506056" cy="240065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  <a:sp3d extrusionH="57150">
              <a:bevelT w="38100" h="38100"/>
            </a:sp3d>
          </a:bodyPr>
          <a:lstStyle/>
          <a:p>
            <a:pPr algn="ctr"/>
            <a:r>
              <a:rPr lang="ru-RU" sz="15000" b="1" cap="none" spc="50" dirty="0" smtClean="0">
                <a:ln w="0"/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100%</a:t>
            </a:r>
            <a:endParaRPr lang="ru-RU" sz="15000" b="1" cap="none" spc="50" dirty="0">
              <a:ln w="0"/>
              <a:solidFill>
                <a:schemeClr val="bg2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81257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object 6"/>
          <p:cNvGrpSpPr/>
          <p:nvPr/>
        </p:nvGrpSpPr>
        <p:grpSpPr>
          <a:xfrm>
            <a:off x="2415830" y="598943"/>
            <a:ext cx="7079107" cy="1865376"/>
            <a:chOff x="4489704" y="1269491"/>
            <a:chExt cx="7079107" cy="1865376"/>
          </a:xfrm>
        </p:grpSpPr>
        <p:sp>
          <p:nvSpPr>
            <p:cNvPr id="7" name="object 7"/>
            <p:cNvSpPr/>
            <p:nvPr/>
          </p:nvSpPr>
          <p:spPr>
            <a:xfrm>
              <a:off x="4489704" y="1275587"/>
              <a:ext cx="3218815" cy="1859280"/>
            </a:xfrm>
            <a:custGeom>
              <a:avLst/>
              <a:gdLst/>
              <a:ahLst/>
              <a:cxnLst/>
              <a:rect l="l" t="t" r="r" b="b"/>
              <a:pathLst>
                <a:path w="3218815" h="1859280">
                  <a:moveTo>
                    <a:pt x="2995549" y="0"/>
                  </a:moveTo>
                  <a:lnTo>
                    <a:pt x="223138" y="0"/>
                  </a:lnTo>
                  <a:lnTo>
                    <a:pt x="178181" y="4535"/>
                  </a:lnTo>
                  <a:lnTo>
                    <a:pt x="136302" y="17541"/>
                  </a:lnTo>
                  <a:lnTo>
                    <a:pt x="98400" y="38120"/>
                  </a:lnTo>
                  <a:lnTo>
                    <a:pt x="65373" y="65373"/>
                  </a:lnTo>
                  <a:lnTo>
                    <a:pt x="38120" y="98400"/>
                  </a:lnTo>
                  <a:lnTo>
                    <a:pt x="17541" y="136302"/>
                  </a:lnTo>
                  <a:lnTo>
                    <a:pt x="4535" y="178181"/>
                  </a:lnTo>
                  <a:lnTo>
                    <a:pt x="0" y="223138"/>
                  </a:lnTo>
                  <a:lnTo>
                    <a:pt x="0" y="1636140"/>
                  </a:lnTo>
                  <a:lnTo>
                    <a:pt x="4535" y="1681098"/>
                  </a:lnTo>
                  <a:lnTo>
                    <a:pt x="17541" y="1722977"/>
                  </a:lnTo>
                  <a:lnTo>
                    <a:pt x="38120" y="1760879"/>
                  </a:lnTo>
                  <a:lnTo>
                    <a:pt x="65373" y="1793906"/>
                  </a:lnTo>
                  <a:lnTo>
                    <a:pt x="98400" y="1821159"/>
                  </a:lnTo>
                  <a:lnTo>
                    <a:pt x="136302" y="1841738"/>
                  </a:lnTo>
                  <a:lnTo>
                    <a:pt x="178181" y="1854744"/>
                  </a:lnTo>
                  <a:lnTo>
                    <a:pt x="223138" y="1859279"/>
                  </a:lnTo>
                  <a:lnTo>
                    <a:pt x="2995549" y="1859279"/>
                  </a:lnTo>
                  <a:lnTo>
                    <a:pt x="3040506" y="1854744"/>
                  </a:lnTo>
                  <a:lnTo>
                    <a:pt x="3082385" y="1841738"/>
                  </a:lnTo>
                  <a:lnTo>
                    <a:pt x="3120287" y="1821159"/>
                  </a:lnTo>
                  <a:lnTo>
                    <a:pt x="3153314" y="1793906"/>
                  </a:lnTo>
                  <a:lnTo>
                    <a:pt x="3180567" y="1760879"/>
                  </a:lnTo>
                  <a:lnTo>
                    <a:pt x="3201146" y="1722977"/>
                  </a:lnTo>
                  <a:lnTo>
                    <a:pt x="3214152" y="1681098"/>
                  </a:lnTo>
                  <a:lnTo>
                    <a:pt x="3218688" y="1636140"/>
                  </a:lnTo>
                  <a:lnTo>
                    <a:pt x="3218688" y="223138"/>
                  </a:lnTo>
                  <a:lnTo>
                    <a:pt x="3214152" y="178181"/>
                  </a:lnTo>
                  <a:lnTo>
                    <a:pt x="3201146" y="136302"/>
                  </a:lnTo>
                  <a:lnTo>
                    <a:pt x="3180567" y="98400"/>
                  </a:lnTo>
                  <a:lnTo>
                    <a:pt x="3153314" y="65373"/>
                  </a:lnTo>
                  <a:lnTo>
                    <a:pt x="3120287" y="38120"/>
                  </a:lnTo>
                  <a:lnTo>
                    <a:pt x="3082385" y="17541"/>
                  </a:lnTo>
                  <a:lnTo>
                    <a:pt x="3040506" y="4535"/>
                  </a:lnTo>
                  <a:lnTo>
                    <a:pt x="2995549" y="0"/>
                  </a:lnTo>
                  <a:close/>
                </a:path>
              </a:pathLst>
            </a:custGeom>
            <a:solidFill>
              <a:srgbClr val="E9F4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54295" y="1458467"/>
              <a:ext cx="2952115" cy="466725"/>
            </a:xfrm>
            <a:custGeom>
              <a:avLst/>
              <a:gdLst/>
              <a:ahLst/>
              <a:cxnLst/>
              <a:rect l="l" t="t" r="r" b="b"/>
              <a:pathLst>
                <a:path w="2952115" h="466725">
                  <a:moveTo>
                    <a:pt x="2868040" y="0"/>
                  </a:moveTo>
                  <a:lnTo>
                    <a:pt x="83946" y="0"/>
                  </a:lnTo>
                  <a:lnTo>
                    <a:pt x="51274" y="6598"/>
                  </a:lnTo>
                  <a:lnTo>
                    <a:pt x="24590" y="24590"/>
                  </a:lnTo>
                  <a:lnTo>
                    <a:pt x="6598" y="51274"/>
                  </a:lnTo>
                  <a:lnTo>
                    <a:pt x="0" y="83947"/>
                  </a:lnTo>
                  <a:lnTo>
                    <a:pt x="0" y="382397"/>
                  </a:lnTo>
                  <a:lnTo>
                    <a:pt x="6598" y="415069"/>
                  </a:lnTo>
                  <a:lnTo>
                    <a:pt x="24590" y="441753"/>
                  </a:lnTo>
                  <a:lnTo>
                    <a:pt x="51274" y="459745"/>
                  </a:lnTo>
                  <a:lnTo>
                    <a:pt x="83946" y="466344"/>
                  </a:lnTo>
                  <a:lnTo>
                    <a:pt x="2868040" y="466344"/>
                  </a:lnTo>
                  <a:lnTo>
                    <a:pt x="2900713" y="459745"/>
                  </a:lnTo>
                  <a:lnTo>
                    <a:pt x="2927397" y="441753"/>
                  </a:lnTo>
                  <a:lnTo>
                    <a:pt x="2945389" y="415069"/>
                  </a:lnTo>
                  <a:lnTo>
                    <a:pt x="2951987" y="382397"/>
                  </a:lnTo>
                  <a:lnTo>
                    <a:pt x="2951987" y="83947"/>
                  </a:lnTo>
                  <a:lnTo>
                    <a:pt x="2945389" y="51274"/>
                  </a:lnTo>
                  <a:lnTo>
                    <a:pt x="2927397" y="24590"/>
                  </a:lnTo>
                  <a:lnTo>
                    <a:pt x="2900713" y="6598"/>
                  </a:lnTo>
                  <a:lnTo>
                    <a:pt x="2868040" y="0"/>
                  </a:lnTo>
                  <a:close/>
                </a:path>
              </a:pathLst>
            </a:custGeom>
            <a:solidFill>
              <a:srgbClr val="045B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349996" y="1269491"/>
              <a:ext cx="3218815" cy="1861185"/>
            </a:xfrm>
            <a:custGeom>
              <a:avLst/>
              <a:gdLst/>
              <a:ahLst/>
              <a:cxnLst/>
              <a:rect l="l" t="t" r="r" b="b"/>
              <a:pathLst>
                <a:path w="3218815" h="1861185">
                  <a:moveTo>
                    <a:pt x="2995422" y="0"/>
                  </a:moveTo>
                  <a:lnTo>
                    <a:pt x="223265" y="0"/>
                  </a:lnTo>
                  <a:lnTo>
                    <a:pt x="178267" y="4535"/>
                  </a:lnTo>
                  <a:lnTo>
                    <a:pt x="136356" y="17543"/>
                  </a:lnTo>
                  <a:lnTo>
                    <a:pt x="98431" y="38127"/>
                  </a:lnTo>
                  <a:lnTo>
                    <a:pt x="65389" y="65389"/>
                  </a:lnTo>
                  <a:lnTo>
                    <a:pt x="38127" y="98431"/>
                  </a:lnTo>
                  <a:lnTo>
                    <a:pt x="17543" y="136356"/>
                  </a:lnTo>
                  <a:lnTo>
                    <a:pt x="4535" y="178267"/>
                  </a:lnTo>
                  <a:lnTo>
                    <a:pt x="0" y="223266"/>
                  </a:lnTo>
                  <a:lnTo>
                    <a:pt x="0" y="1637538"/>
                  </a:lnTo>
                  <a:lnTo>
                    <a:pt x="4535" y="1682536"/>
                  </a:lnTo>
                  <a:lnTo>
                    <a:pt x="17543" y="1724447"/>
                  </a:lnTo>
                  <a:lnTo>
                    <a:pt x="38127" y="1762372"/>
                  </a:lnTo>
                  <a:lnTo>
                    <a:pt x="65389" y="1795414"/>
                  </a:lnTo>
                  <a:lnTo>
                    <a:pt x="98431" y="1822676"/>
                  </a:lnTo>
                  <a:lnTo>
                    <a:pt x="136356" y="1843260"/>
                  </a:lnTo>
                  <a:lnTo>
                    <a:pt x="178267" y="1856268"/>
                  </a:lnTo>
                  <a:lnTo>
                    <a:pt x="223265" y="1860804"/>
                  </a:lnTo>
                  <a:lnTo>
                    <a:pt x="2995422" y="1860804"/>
                  </a:lnTo>
                  <a:lnTo>
                    <a:pt x="3040420" y="1856268"/>
                  </a:lnTo>
                  <a:lnTo>
                    <a:pt x="3082331" y="1843260"/>
                  </a:lnTo>
                  <a:lnTo>
                    <a:pt x="3120256" y="1822676"/>
                  </a:lnTo>
                  <a:lnTo>
                    <a:pt x="3153298" y="1795414"/>
                  </a:lnTo>
                  <a:lnTo>
                    <a:pt x="3180560" y="1762372"/>
                  </a:lnTo>
                  <a:lnTo>
                    <a:pt x="3201144" y="1724447"/>
                  </a:lnTo>
                  <a:lnTo>
                    <a:pt x="3214152" y="1682536"/>
                  </a:lnTo>
                  <a:lnTo>
                    <a:pt x="3218687" y="1637538"/>
                  </a:lnTo>
                  <a:lnTo>
                    <a:pt x="3218687" y="223266"/>
                  </a:lnTo>
                  <a:lnTo>
                    <a:pt x="3214152" y="178267"/>
                  </a:lnTo>
                  <a:lnTo>
                    <a:pt x="3201144" y="136356"/>
                  </a:lnTo>
                  <a:lnTo>
                    <a:pt x="3180560" y="98431"/>
                  </a:lnTo>
                  <a:lnTo>
                    <a:pt x="3153298" y="65389"/>
                  </a:lnTo>
                  <a:lnTo>
                    <a:pt x="3120256" y="38127"/>
                  </a:lnTo>
                  <a:lnTo>
                    <a:pt x="3082331" y="17543"/>
                  </a:lnTo>
                  <a:lnTo>
                    <a:pt x="3040420" y="4535"/>
                  </a:lnTo>
                  <a:lnTo>
                    <a:pt x="2995422" y="0"/>
                  </a:lnTo>
                  <a:close/>
                </a:path>
              </a:pathLst>
            </a:custGeom>
            <a:solidFill>
              <a:srgbClr val="E9F4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514587" y="1452371"/>
              <a:ext cx="2898775" cy="467995"/>
            </a:xfrm>
            <a:custGeom>
              <a:avLst/>
              <a:gdLst/>
              <a:ahLst/>
              <a:cxnLst/>
              <a:rect l="l" t="t" r="r" b="b"/>
              <a:pathLst>
                <a:path w="2898775" h="467994">
                  <a:moveTo>
                    <a:pt x="2814446" y="0"/>
                  </a:moveTo>
                  <a:lnTo>
                    <a:pt x="84200" y="0"/>
                  </a:lnTo>
                  <a:lnTo>
                    <a:pt x="51434" y="6619"/>
                  </a:lnTo>
                  <a:lnTo>
                    <a:pt x="24669" y="24669"/>
                  </a:lnTo>
                  <a:lnTo>
                    <a:pt x="6619" y="51435"/>
                  </a:lnTo>
                  <a:lnTo>
                    <a:pt x="0" y="84200"/>
                  </a:lnTo>
                  <a:lnTo>
                    <a:pt x="0" y="383666"/>
                  </a:lnTo>
                  <a:lnTo>
                    <a:pt x="6619" y="416432"/>
                  </a:lnTo>
                  <a:lnTo>
                    <a:pt x="24669" y="443198"/>
                  </a:lnTo>
                  <a:lnTo>
                    <a:pt x="51434" y="461248"/>
                  </a:lnTo>
                  <a:lnTo>
                    <a:pt x="84200" y="467867"/>
                  </a:lnTo>
                  <a:lnTo>
                    <a:pt x="2814446" y="467867"/>
                  </a:lnTo>
                  <a:lnTo>
                    <a:pt x="2847212" y="461248"/>
                  </a:lnTo>
                  <a:lnTo>
                    <a:pt x="2873978" y="443198"/>
                  </a:lnTo>
                  <a:lnTo>
                    <a:pt x="2892028" y="416432"/>
                  </a:lnTo>
                  <a:lnTo>
                    <a:pt x="2898647" y="383666"/>
                  </a:lnTo>
                  <a:lnTo>
                    <a:pt x="2898647" y="84200"/>
                  </a:lnTo>
                  <a:lnTo>
                    <a:pt x="2892028" y="51435"/>
                  </a:lnTo>
                  <a:lnTo>
                    <a:pt x="2873978" y="24669"/>
                  </a:lnTo>
                  <a:lnTo>
                    <a:pt x="2847212" y="6619"/>
                  </a:lnTo>
                  <a:lnTo>
                    <a:pt x="2814446" y="0"/>
                  </a:lnTo>
                  <a:close/>
                </a:path>
              </a:pathLst>
            </a:custGeom>
            <a:solidFill>
              <a:srgbClr val="EDA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157510" y="609569"/>
            <a:ext cx="1872614" cy="1023619"/>
          </a:xfrm>
          <a:prstGeom prst="rect">
            <a:avLst/>
          </a:prstGeom>
        </p:spPr>
        <p:txBody>
          <a:bodyPr vert="horz" wrap="square" lIns="0" tIns="2171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10"/>
              </a:spcBef>
            </a:pPr>
            <a:r>
              <a:rPr sz="2400" b="1" spc="-185" dirty="0">
                <a:solidFill>
                  <a:srgbClr val="FFFFFF"/>
                </a:solidFill>
                <a:latin typeface="Tahoma"/>
                <a:cs typeface="Tahoma"/>
              </a:rPr>
              <a:t>ASTRA</a:t>
            </a:r>
            <a:r>
              <a:rPr sz="2400" b="1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210" dirty="0">
                <a:solidFill>
                  <a:srgbClr val="FFFFFF"/>
                </a:solidFill>
                <a:latin typeface="Tahoma"/>
                <a:cs typeface="Tahoma"/>
              </a:rPr>
              <a:t>LINUX</a:t>
            </a:r>
            <a:endParaRPr sz="2400" dirty="0">
              <a:latin typeface="Tahoma"/>
              <a:cs typeface="Tahoma"/>
            </a:endParaRPr>
          </a:p>
          <a:p>
            <a:pPr marL="225425">
              <a:lnSpc>
                <a:spcPct val="100000"/>
              </a:lnSpc>
              <a:spcBef>
                <a:spcPts val="1205"/>
              </a:spcBef>
            </a:pPr>
            <a:r>
              <a:rPr sz="1800" b="1" spc="-10" dirty="0">
                <a:solidFill>
                  <a:srgbClr val="252525"/>
                </a:solidFill>
                <a:latin typeface="Tahoma"/>
                <a:cs typeface="Tahoma"/>
              </a:rPr>
              <a:t>easyastra.ru</a:t>
            </a:r>
            <a:endParaRPr sz="1800" dirty="0">
              <a:latin typeface="Tahoma"/>
              <a:cs typeface="Tahoma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26642" y="2962433"/>
            <a:ext cx="3395979" cy="835660"/>
            <a:chOff x="659637" y="3946905"/>
            <a:chExt cx="3395979" cy="835660"/>
          </a:xfrm>
        </p:grpSpPr>
        <p:sp>
          <p:nvSpPr>
            <p:cNvPr id="15" name="object 15"/>
            <p:cNvSpPr/>
            <p:nvPr/>
          </p:nvSpPr>
          <p:spPr>
            <a:xfrm>
              <a:off x="665987" y="3953255"/>
              <a:ext cx="3383279" cy="822960"/>
            </a:xfrm>
            <a:custGeom>
              <a:avLst/>
              <a:gdLst/>
              <a:ahLst/>
              <a:cxnLst/>
              <a:rect l="l" t="t" r="r" b="b"/>
              <a:pathLst>
                <a:path w="3383279" h="822960">
                  <a:moveTo>
                    <a:pt x="3246120" y="0"/>
                  </a:moveTo>
                  <a:lnTo>
                    <a:pt x="137160" y="0"/>
                  </a:lnTo>
                  <a:lnTo>
                    <a:pt x="93805" y="6998"/>
                  </a:lnTo>
                  <a:lnTo>
                    <a:pt x="56153" y="26481"/>
                  </a:lnTo>
                  <a:lnTo>
                    <a:pt x="26462" y="56180"/>
                  </a:lnTo>
                  <a:lnTo>
                    <a:pt x="6992" y="93829"/>
                  </a:lnTo>
                  <a:lnTo>
                    <a:pt x="0" y="137160"/>
                  </a:lnTo>
                  <a:lnTo>
                    <a:pt x="0" y="685800"/>
                  </a:lnTo>
                  <a:lnTo>
                    <a:pt x="6992" y="729130"/>
                  </a:lnTo>
                  <a:lnTo>
                    <a:pt x="26462" y="766779"/>
                  </a:lnTo>
                  <a:lnTo>
                    <a:pt x="56153" y="796478"/>
                  </a:lnTo>
                  <a:lnTo>
                    <a:pt x="93805" y="815961"/>
                  </a:lnTo>
                  <a:lnTo>
                    <a:pt x="137160" y="822960"/>
                  </a:lnTo>
                  <a:lnTo>
                    <a:pt x="3246120" y="822960"/>
                  </a:lnTo>
                  <a:lnTo>
                    <a:pt x="3289450" y="815961"/>
                  </a:lnTo>
                  <a:lnTo>
                    <a:pt x="3327099" y="796478"/>
                  </a:lnTo>
                  <a:lnTo>
                    <a:pt x="3356798" y="766779"/>
                  </a:lnTo>
                  <a:lnTo>
                    <a:pt x="3376281" y="729130"/>
                  </a:lnTo>
                  <a:lnTo>
                    <a:pt x="3383279" y="685800"/>
                  </a:lnTo>
                  <a:lnTo>
                    <a:pt x="3383279" y="137160"/>
                  </a:lnTo>
                  <a:lnTo>
                    <a:pt x="3376281" y="93829"/>
                  </a:lnTo>
                  <a:lnTo>
                    <a:pt x="3356798" y="56180"/>
                  </a:lnTo>
                  <a:lnTo>
                    <a:pt x="3327099" y="26481"/>
                  </a:lnTo>
                  <a:lnTo>
                    <a:pt x="3289450" y="6998"/>
                  </a:lnTo>
                  <a:lnTo>
                    <a:pt x="32461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65987" y="3953255"/>
              <a:ext cx="3383279" cy="822960"/>
            </a:xfrm>
            <a:custGeom>
              <a:avLst/>
              <a:gdLst/>
              <a:ahLst/>
              <a:cxnLst/>
              <a:rect l="l" t="t" r="r" b="b"/>
              <a:pathLst>
                <a:path w="3383279" h="822960">
                  <a:moveTo>
                    <a:pt x="0" y="137160"/>
                  </a:moveTo>
                  <a:lnTo>
                    <a:pt x="6992" y="93829"/>
                  </a:lnTo>
                  <a:lnTo>
                    <a:pt x="26462" y="56180"/>
                  </a:lnTo>
                  <a:lnTo>
                    <a:pt x="56153" y="26481"/>
                  </a:lnTo>
                  <a:lnTo>
                    <a:pt x="93805" y="6998"/>
                  </a:lnTo>
                  <a:lnTo>
                    <a:pt x="137160" y="0"/>
                  </a:lnTo>
                  <a:lnTo>
                    <a:pt x="3246120" y="0"/>
                  </a:lnTo>
                  <a:lnTo>
                    <a:pt x="3289450" y="6998"/>
                  </a:lnTo>
                  <a:lnTo>
                    <a:pt x="3327099" y="26481"/>
                  </a:lnTo>
                  <a:lnTo>
                    <a:pt x="3356798" y="56180"/>
                  </a:lnTo>
                  <a:lnTo>
                    <a:pt x="3376281" y="93829"/>
                  </a:lnTo>
                  <a:lnTo>
                    <a:pt x="3383279" y="137160"/>
                  </a:lnTo>
                  <a:lnTo>
                    <a:pt x="3383279" y="685800"/>
                  </a:lnTo>
                  <a:lnTo>
                    <a:pt x="3376281" y="729130"/>
                  </a:lnTo>
                  <a:lnTo>
                    <a:pt x="3356798" y="766779"/>
                  </a:lnTo>
                  <a:lnTo>
                    <a:pt x="3327099" y="796478"/>
                  </a:lnTo>
                  <a:lnTo>
                    <a:pt x="3289450" y="815961"/>
                  </a:lnTo>
                  <a:lnTo>
                    <a:pt x="3246120" y="822960"/>
                  </a:lnTo>
                  <a:lnTo>
                    <a:pt x="137160" y="822960"/>
                  </a:lnTo>
                  <a:lnTo>
                    <a:pt x="93805" y="815961"/>
                  </a:lnTo>
                  <a:lnTo>
                    <a:pt x="56153" y="796478"/>
                  </a:lnTo>
                  <a:lnTo>
                    <a:pt x="26462" y="766779"/>
                  </a:lnTo>
                  <a:lnTo>
                    <a:pt x="6992" y="729130"/>
                  </a:lnTo>
                  <a:lnTo>
                    <a:pt x="0" y="685800"/>
                  </a:lnTo>
                  <a:lnTo>
                    <a:pt x="0" y="137160"/>
                  </a:lnTo>
                  <a:close/>
                </a:path>
              </a:pathLst>
            </a:custGeom>
            <a:ln w="12191">
              <a:solidFill>
                <a:srgbClr val="DCE0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65987" y="3953255"/>
              <a:ext cx="139065" cy="822960"/>
            </a:xfrm>
            <a:custGeom>
              <a:avLst/>
              <a:gdLst/>
              <a:ahLst/>
              <a:cxnLst/>
              <a:rect l="l" t="t" r="r" b="b"/>
              <a:pathLst>
                <a:path w="139065" h="822960">
                  <a:moveTo>
                    <a:pt x="138684" y="0"/>
                  </a:moveTo>
                  <a:lnTo>
                    <a:pt x="0" y="0"/>
                  </a:lnTo>
                  <a:lnTo>
                    <a:pt x="0" y="822959"/>
                  </a:lnTo>
                  <a:lnTo>
                    <a:pt x="138684" y="822959"/>
                  </a:lnTo>
                  <a:lnTo>
                    <a:pt x="138684" y="0"/>
                  </a:lnTo>
                  <a:close/>
                </a:path>
              </a:pathLst>
            </a:custGeom>
            <a:solidFill>
              <a:srgbClr val="8E9D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751026" y="3004217"/>
            <a:ext cx="115379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10" dirty="0">
                <a:solidFill>
                  <a:srgbClr val="0C1F3D"/>
                </a:solidFill>
                <a:latin typeface="Tahoma"/>
                <a:cs typeface="Tahoma"/>
              </a:rPr>
              <a:t>Поддержка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51026" y="3502564"/>
            <a:ext cx="299212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solidFill>
                  <a:srgbClr val="5F6978"/>
                </a:solidFill>
                <a:latin typeface="Verdana"/>
                <a:cs typeface="Verdana"/>
              </a:rPr>
              <a:t>Регламенты,</a:t>
            </a:r>
            <a:r>
              <a:rPr sz="1100" spc="-45" dirty="0">
                <a:solidFill>
                  <a:srgbClr val="5F6978"/>
                </a:solidFill>
                <a:latin typeface="Verdana"/>
                <a:cs typeface="Verdana"/>
              </a:rPr>
              <a:t> </a:t>
            </a:r>
            <a:r>
              <a:rPr sz="1100" spc="-25" dirty="0">
                <a:solidFill>
                  <a:srgbClr val="5F6978"/>
                </a:solidFill>
                <a:latin typeface="Verdana"/>
                <a:cs typeface="Verdana"/>
              </a:rPr>
              <a:t>документация,</a:t>
            </a:r>
            <a:r>
              <a:rPr sz="1100" spc="-60" dirty="0">
                <a:solidFill>
                  <a:srgbClr val="5F6978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5F6978"/>
                </a:solidFill>
                <a:latin typeface="Verdana"/>
                <a:cs typeface="Verdana"/>
              </a:rPr>
              <a:t>консультации</a:t>
            </a:r>
            <a:endParaRPr sz="1100">
              <a:latin typeface="Verdana"/>
              <a:cs typeface="Verdana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257395" y="2962433"/>
            <a:ext cx="3395979" cy="835660"/>
            <a:chOff x="4390390" y="3946905"/>
            <a:chExt cx="3395979" cy="835660"/>
          </a:xfrm>
        </p:grpSpPr>
        <p:sp>
          <p:nvSpPr>
            <p:cNvPr id="21" name="object 21"/>
            <p:cNvSpPr/>
            <p:nvPr/>
          </p:nvSpPr>
          <p:spPr>
            <a:xfrm>
              <a:off x="4396740" y="3953255"/>
              <a:ext cx="3383279" cy="822960"/>
            </a:xfrm>
            <a:custGeom>
              <a:avLst/>
              <a:gdLst/>
              <a:ahLst/>
              <a:cxnLst/>
              <a:rect l="l" t="t" r="r" b="b"/>
              <a:pathLst>
                <a:path w="3383279" h="822960">
                  <a:moveTo>
                    <a:pt x="3246119" y="0"/>
                  </a:moveTo>
                  <a:lnTo>
                    <a:pt x="137160" y="0"/>
                  </a:lnTo>
                  <a:lnTo>
                    <a:pt x="93829" y="6998"/>
                  </a:lnTo>
                  <a:lnTo>
                    <a:pt x="56180" y="26481"/>
                  </a:lnTo>
                  <a:lnTo>
                    <a:pt x="26481" y="56180"/>
                  </a:lnTo>
                  <a:lnTo>
                    <a:pt x="6998" y="93829"/>
                  </a:lnTo>
                  <a:lnTo>
                    <a:pt x="0" y="137160"/>
                  </a:lnTo>
                  <a:lnTo>
                    <a:pt x="0" y="685800"/>
                  </a:lnTo>
                  <a:lnTo>
                    <a:pt x="6998" y="729130"/>
                  </a:lnTo>
                  <a:lnTo>
                    <a:pt x="26481" y="766779"/>
                  </a:lnTo>
                  <a:lnTo>
                    <a:pt x="56180" y="796478"/>
                  </a:lnTo>
                  <a:lnTo>
                    <a:pt x="93829" y="815961"/>
                  </a:lnTo>
                  <a:lnTo>
                    <a:pt x="137160" y="822960"/>
                  </a:lnTo>
                  <a:lnTo>
                    <a:pt x="3246119" y="822960"/>
                  </a:lnTo>
                  <a:lnTo>
                    <a:pt x="3289450" y="815961"/>
                  </a:lnTo>
                  <a:lnTo>
                    <a:pt x="3327099" y="796478"/>
                  </a:lnTo>
                  <a:lnTo>
                    <a:pt x="3356798" y="766779"/>
                  </a:lnTo>
                  <a:lnTo>
                    <a:pt x="3376281" y="729130"/>
                  </a:lnTo>
                  <a:lnTo>
                    <a:pt x="3383280" y="685800"/>
                  </a:lnTo>
                  <a:lnTo>
                    <a:pt x="3383280" y="137160"/>
                  </a:lnTo>
                  <a:lnTo>
                    <a:pt x="3376281" y="93829"/>
                  </a:lnTo>
                  <a:lnTo>
                    <a:pt x="3356798" y="56180"/>
                  </a:lnTo>
                  <a:lnTo>
                    <a:pt x="3327099" y="26481"/>
                  </a:lnTo>
                  <a:lnTo>
                    <a:pt x="3289450" y="6998"/>
                  </a:lnTo>
                  <a:lnTo>
                    <a:pt x="32461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396740" y="3953255"/>
              <a:ext cx="3383279" cy="822960"/>
            </a:xfrm>
            <a:custGeom>
              <a:avLst/>
              <a:gdLst/>
              <a:ahLst/>
              <a:cxnLst/>
              <a:rect l="l" t="t" r="r" b="b"/>
              <a:pathLst>
                <a:path w="3383279" h="822960">
                  <a:moveTo>
                    <a:pt x="0" y="137160"/>
                  </a:moveTo>
                  <a:lnTo>
                    <a:pt x="6998" y="93829"/>
                  </a:lnTo>
                  <a:lnTo>
                    <a:pt x="26481" y="56180"/>
                  </a:lnTo>
                  <a:lnTo>
                    <a:pt x="56180" y="26481"/>
                  </a:lnTo>
                  <a:lnTo>
                    <a:pt x="93829" y="6998"/>
                  </a:lnTo>
                  <a:lnTo>
                    <a:pt x="137160" y="0"/>
                  </a:lnTo>
                  <a:lnTo>
                    <a:pt x="3246119" y="0"/>
                  </a:lnTo>
                  <a:lnTo>
                    <a:pt x="3289450" y="6998"/>
                  </a:lnTo>
                  <a:lnTo>
                    <a:pt x="3327099" y="26481"/>
                  </a:lnTo>
                  <a:lnTo>
                    <a:pt x="3356798" y="56180"/>
                  </a:lnTo>
                  <a:lnTo>
                    <a:pt x="3376281" y="93829"/>
                  </a:lnTo>
                  <a:lnTo>
                    <a:pt x="3383280" y="137160"/>
                  </a:lnTo>
                  <a:lnTo>
                    <a:pt x="3383280" y="685800"/>
                  </a:lnTo>
                  <a:lnTo>
                    <a:pt x="3376281" y="729130"/>
                  </a:lnTo>
                  <a:lnTo>
                    <a:pt x="3356798" y="766779"/>
                  </a:lnTo>
                  <a:lnTo>
                    <a:pt x="3327099" y="796478"/>
                  </a:lnTo>
                  <a:lnTo>
                    <a:pt x="3289450" y="815961"/>
                  </a:lnTo>
                  <a:lnTo>
                    <a:pt x="3246119" y="822960"/>
                  </a:lnTo>
                  <a:lnTo>
                    <a:pt x="137160" y="822960"/>
                  </a:lnTo>
                  <a:lnTo>
                    <a:pt x="93829" y="815961"/>
                  </a:lnTo>
                  <a:lnTo>
                    <a:pt x="56180" y="796478"/>
                  </a:lnTo>
                  <a:lnTo>
                    <a:pt x="26481" y="766779"/>
                  </a:lnTo>
                  <a:lnTo>
                    <a:pt x="6998" y="729130"/>
                  </a:lnTo>
                  <a:lnTo>
                    <a:pt x="0" y="685800"/>
                  </a:lnTo>
                  <a:lnTo>
                    <a:pt x="0" y="137160"/>
                  </a:lnTo>
                  <a:close/>
                </a:path>
              </a:pathLst>
            </a:custGeom>
            <a:ln w="12191">
              <a:solidFill>
                <a:srgbClr val="DCE0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396740" y="3953255"/>
              <a:ext cx="139065" cy="822960"/>
            </a:xfrm>
            <a:custGeom>
              <a:avLst/>
              <a:gdLst/>
              <a:ahLst/>
              <a:cxnLst/>
              <a:rect l="l" t="t" r="r" b="b"/>
              <a:pathLst>
                <a:path w="139064" h="822960">
                  <a:moveTo>
                    <a:pt x="138684" y="0"/>
                  </a:moveTo>
                  <a:lnTo>
                    <a:pt x="0" y="0"/>
                  </a:lnTo>
                  <a:lnTo>
                    <a:pt x="0" y="822959"/>
                  </a:lnTo>
                  <a:lnTo>
                    <a:pt x="138684" y="822959"/>
                  </a:lnTo>
                  <a:lnTo>
                    <a:pt x="138684" y="0"/>
                  </a:lnTo>
                  <a:close/>
                </a:path>
              </a:pathLst>
            </a:custGeom>
            <a:solidFill>
              <a:srgbClr val="8E9D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4482058" y="3502564"/>
            <a:ext cx="271272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5F6978"/>
                </a:solidFill>
                <a:latin typeface="Verdana"/>
                <a:cs typeface="Verdana"/>
              </a:rPr>
              <a:t>Проверка</a:t>
            </a:r>
            <a:r>
              <a:rPr sz="1100" spc="-70" dirty="0">
                <a:solidFill>
                  <a:srgbClr val="5F6978"/>
                </a:solidFill>
                <a:latin typeface="Verdana"/>
                <a:cs typeface="Verdana"/>
              </a:rPr>
              <a:t> </a:t>
            </a:r>
            <a:r>
              <a:rPr sz="1100" spc="-20" dirty="0">
                <a:solidFill>
                  <a:srgbClr val="5F6978"/>
                </a:solidFill>
                <a:latin typeface="Verdana"/>
                <a:cs typeface="Verdana"/>
              </a:rPr>
              <a:t>оборудования</a:t>
            </a:r>
            <a:r>
              <a:rPr sz="1100" spc="-50" dirty="0">
                <a:solidFill>
                  <a:srgbClr val="5F6978"/>
                </a:solidFill>
                <a:latin typeface="Verdana"/>
                <a:cs typeface="Verdana"/>
              </a:rPr>
              <a:t> </a:t>
            </a:r>
            <a:r>
              <a:rPr sz="1100" spc="-25" dirty="0">
                <a:solidFill>
                  <a:srgbClr val="5F6978"/>
                </a:solidFill>
                <a:latin typeface="Verdana"/>
                <a:cs typeface="Verdana"/>
              </a:rPr>
              <a:t>и</a:t>
            </a:r>
            <a:r>
              <a:rPr sz="1100" spc="-40" dirty="0">
                <a:solidFill>
                  <a:srgbClr val="5F6978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5F6978"/>
                </a:solidFill>
                <a:latin typeface="Verdana"/>
                <a:cs typeface="Verdana"/>
              </a:rPr>
              <a:t>драйверов</a:t>
            </a:r>
            <a:endParaRPr sz="1100">
              <a:latin typeface="Verdana"/>
              <a:cs typeface="Verdana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8023198" y="2962433"/>
            <a:ext cx="3395979" cy="835660"/>
            <a:chOff x="8156193" y="3946905"/>
            <a:chExt cx="3395979" cy="835660"/>
          </a:xfrm>
        </p:grpSpPr>
        <p:sp>
          <p:nvSpPr>
            <p:cNvPr id="26" name="object 26"/>
            <p:cNvSpPr/>
            <p:nvPr/>
          </p:nvSpPr>
          <p:spPr>
            <a:xfrm>
              <a:off x="8162543" y="3953255"/>
              <a:ext cx="3383279" cy="822960"/>
            </a:xfrm>
            <a:custGeom>
              <a:avLst/>
              <a:gdLst/>
              <a:ahLst/>
              <a:cxnLst/>
              <a:rect l="l" t="t" r="r" b="b"/>
              <a:pathLst>
                <a:path w="3383279" h="822960">
                  <a:moveTo>
                    <a:pt x="3246120" y="0"/>
                  </a:moveTo>
                  <a:lnTo>
                    <a:pt x="137159" y="0"/>
                  </a:lnTo>
                  <a:lnTo>
                    <a:pt x="93829" y="6998"/>
                  </a:lnTo>
                  <a:lnTo>
                    <a:pt x="56180" y="26481"/>
                  </a:lnTo>
                  <a:lnTo>
                    <a:pt x="26481" y="56180"/>
                  </a:lnTo>
                  <a:lnTo>
                    <a:pt x="6998" y="93829"/>
                  </a:lnTo>
                  <a:lnTo>
                    <a:pt x="0" y="137160"/>
                  </a:lnTo>
                  <a:lnTo>
                    <a:pt x="0" y="685800"/>
                  </a:lnTo>
                  <a:lnTo>
                    <a:pt x="6998" y="729130"/>
                  </a:lnTo>
                  <a:lnTo>
                    <a:pt x="26481" y="766779"/>
                  </a:lnTo>
                  <a:lnTo>
                    <a:pt x="56180" y="796478"/>
                  </a:lnTo>
                  <a:lnTo>
                    <a:pt x="93829" y="815961"/>
                  </a:lnTo>
                  <a:lnTo>
                    <a:pt x="137159" y="822960"/>
                  </a:lnTo>
                  <a:lnTo>
                    <a:pt x="3246120" y="822960"/>
                  </a:lnTo>
                  <a:lnTo>
                    <a:pt x="3289450" y="815961"/>
                  </a:lnTo>
                  <a:lnTo>
                    <a:pt x="3327099" y="796478"/>
                  </a:lnTo>
                  <a:lnTo>
                    <a:pt x="3356798" y="766779"/>
                  </a:lnTo>
                  <a:lnTo>
                    <a:pt x="3376281" y="729130"/>
                  </a:lnTo>
                  <a:lnTo>
                    <a:pt x="3383279" y="685800"/>
                  </a:lnTo>
                  <a:lnTo>
                    <a:pt x="3383279" y="137160"/>
                  </a:lnTo>
                  <a:lnTo>
                    <a:pt x="3376281" y="93829"/>
                  </a:lnTo>
                  <a:lnTo>
                    <a:pt x="3356798" y="56180"/>
                  </a:lnTo>
                  <a:lnTo>
                    <a:pt x="3327099" y="26481"/>
                  </a:lnTo>
                  <a:lnTo>
                    <a:pt x="3289450" y="6998"/>
                  </a:lnTo>
                  <a:lnTo>
                    <a:pt x="32461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162543" y="3953255"/>
              <a:ext cx="3383279" cy="822960"/>
            </a:xfrm>
            <a:custGeom>
              <a:avLst/>
              <a:gdLst/>
              <a:ahLst/>
              <a:cxnLst/>
              <a:rect l="l" t="t" r="r" b="b"/>
              <a:pathLst>
                <a:path w="3383279" h="822960">
                  <a:moveTo>
                    <a:pt x="0" y="137160"/>
                  </a:moveTo>
                  <a:lnTo>
                    <a:pt x="6998" y="93829"/>
                  </a:lnTo>
                  <a:lnTo>
                    <a:pt x="26481" y="56180"/>
                  </a:lnTo>
                  <a:lnTo>
                    <a:pt x="56180" y="26481"/>
                  </a:lnTo>
                  <a:lnTo>
                    <a:pt x="93829" y="6998"/>
                  </a:lnTo>
                  <a:lnTo>
                    <a:pt x="137159" y="0"/>
                  </a:lnTo>
                  <a:lnTo>
                    <a:pt x="3246120" y="0"/>
                  </a:lnTo>
                  <a:lnTo>
                    <a:pt x="3289450" y="6998"/>
                  </a:lnTo>
                  <a:lnTo>
                    <a:pt x="3327099" y="26481"/>
                  </a:lnTo>
                  <a:lnTo>
                    <a:pt x="3356798" y="56180"/>
                  </a:lnTo>
                  <a:lnTo>
                    <a:pt x="3376281" y="93829"/>
                  </a:lnTo>
                  <a:lnTo>
                    <a:pt x="3383279" y="137160"/>
                  </a:lnTo>
                  <a:lnTo>
                    <a:pt x="3383279" y="685800"/>
                  </a:lnTo>
                  <a:lnTo>
                    <a:pt x="3376281" y="729130"/>
                  </a:lnTo>
                  <a:lnTo>
                    <a:pt x="3356798" y="766779"/>
                  </a:lnTo>
                  <a:lnTo>
                    <a:pt x="3327099" y="796478"/>
                  </a:lnTo>
                  <a:lnTo>
                    <a:pt x="3289450" y="815961"/>
                  </a:lnTo>
                  <a:lnTo>
                    <a:pt x="3246120" y="822960"/>
                  </a:lnTo>
                  <a:lnTo>
                    <a:pt x="137159" y="822960"/>
                  </a:lnTo>
                  <a:lnTo>
                    <a:pt x="93829" y="815961"/>
                  </a:lnTo>
                  <a:lnTo>
                    <a:pt x="56180" y="796478"/>
                  </a:lnTo>
                  <a:lnTo>
                    <a:pt x="26481" y="766779"/>
                  </a:lnTo>
                  <a:lnTo>
                    <a:pt x="6998" y="729130"/>
                  </a:lnTo>
                  <a:lnTo>
                    <a:pt x="0" y="685800"/>
                  </a:lnTo>
                  <a:lnTo>
                    <a:pt x="0" y="137160"/>
                  </a:lnTo>
                  <a:close/>
                </a:path>
              </a:pathLst>
            </a:custGeom>
            <a:ln w="12191">
              <a:solidFill>
                <a:srgbClr val="DCE0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162543" y="3953255"/>
              <a:ext cx="139065" cy="822960"/>
            </a:xfrm>
            <a:custGeom>
              <a:avLst/>
              <a:gdLst/>
              <a:ahLst/>
              <a:cxnLst/>
              <a:rect l="l" t="t" r="r" b="b"/>
              <a:pathLst>
                <a:path w="139065" h="822960">
                  <a:moveTo>
                    <a:pt x="138683" y="0"/>
                  </a:moveTo>
                  <a:lnTo>
                    <a:pt x="0" y="0"/>
                  </a:lnTo>
                  <a:lnTo>
                    <a:pt x="0" y="822959"/>
                  </a:lnTo>
                  <a:lnTo>
                    <a:pt x="138683" y="822959"/>
                  </a:lnTo>
                  <a:lnTo>
                    <a:pt x="138683" y="0"/>
                  </a:lnTo>
                  <a:close/>
                </a:path>
              </a:pathLst>
            </a:custGeom>
            <a:solidFill>
              <a:srgbClr val="8E9D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8248497" y="3502564"/>
            <a:ext cx="151193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40" dirty="0">
                <a:solidFill>
                  <a:srgbClr val="5F6978"/>
                </a:solidFill>
                <a:latin typeface="Verdana"/>
                <a:cs typeface="Verdana"/>
              </a:rPr>
              <a:t>Подготовка </a:t>
            </a:r>
            <a:r>
              <a:rPr sz="1100" spc="-10" dirty="0">
                <a:solidFill>
                  <a:srgbClr val="5F6978"/>
                </a:solidFill>
                <a:latin typeface="Verdana"/>
                <a:cs typeface="Verdana"/>
              </a:rPr>
              <a:t>регионов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29493" y="6525164"/>
            <a:ext cx="11733907" cy="2308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" algn="ctr">
              <a:lnSpc>
                <a:spcPts val="1675"/>
              </a:lnSpc>
              <a:spcBef>
                <a:spcPts val="100"/>
              </a:spcBef>
              <a:spcAft>
                <a:spcPts val="600"/>
              </a:spcAft>
            </a:pPr>
            <a:r>
              <a:rPr sz="1600" spc="-10" dirty="0" err="1" smtClean="0">
                <a:solidFill>
                  <a:srgbClr val="0C1F3D"/>
                </a:solidFill>
                <a:latin typeface="Tahoma"/>
                <a:cs typeface="Tahoma"/>
              </a:rPr>
              <a:t>материалы</a:t>
            </a:r>
            <a:r>
              <a:rPr sz="1600" spc="40" dirty="0" smtClean="0">
                <a:solidFill>
                  <a:srgbClr val="0C1F3D"/>
                </a:solidFill>
                <a:latin typeface="Tahoma"/>
                <a:cs typeface="Tahoma"/>
              </a:rPr>
              <a:t> </a:t>
            </a:r>
            <a:r>
              <a:rPr sz="1600" dirty="0" err="1" smtClean="0">
                <a:solidFill>
                  <a:srgbClr val="0C1F3D"/>
                </a:solidFill>
                <a:latin typeface="Tahoma"/>
                <a:cs typeface="Tahoma"/>
              </a:rPr>
              <a:t>на</a:t>
            </a:r>
            <a:r>
              <a:rPr sz="1600" spc="45" dirty="0" smtClean="0">
                <a:solidFill>
                  <a:srgbClr val="0C1F3D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C1F3D"/>
                </a:solidFill>
                <a:latin typeface="Tahoma"/>
                <a:cs typeface="Tahoma"/>
              </a:rPr>
              <a:t>сайте</a:t>
            </a:r>
            <a:r>
              <a:rPr sz="1600" spc="35" dirty="0">
                <a:solidFill>
                  <a:srgbClr val="0C1F3D"/>
                </a:solidFill>
                <a:latin typeface="Tahoma"/>
                <a:cs typeface="Tahoma"/>
              </a:rPr>
              <a:t> </a:t>
            </a:r>
            <a:r>
              <a:rPr sz="1600" spc="-140" dirty="0">
                <a:solidFill>
                  <a:srgbClr val="0C1F3D"/>
                </a:solidFill>
                <a:latin typeface="Tahoma"/>
                <a:cs typeface="Tahoma"/>
              </a:rPr>
              <a:t>ФГБУ</a:t>
            </a:r>
            <a:r>
              <a:rPr sz="1600" spc="50" dirty="0">
                <a:solidFill>
                  <a:srgbClr val="0C1F3D"/>
                </a:solidFill>
                <a:latin typeface="Tahoma"/>
                <a:cs typeface="Tahoma"/>
              </a:rPr>
              <a:t> </a:t>
            </a:r>
            <a:r>
              <a:rPr sz="1600" spc="-35" dirty="0">
                <a:solidFill>
                  <a:srgbClr val="0C1F3D"/>
                </a:solidFill>
                <a:latin typeface="Tahoma"/>
                <a:cs typeface="Tahoma"/>
              </a:rPr>
              <a:t>«ФЦТ</a:t>
            </a:r>
            <a:r>
              <a:rPr sz="1600" spc="-35" dirty="0" smtClean="0">
                <a:solidFill>
                  <a:srgbClr val="0C1F3D"/>
                </a:solidFill>
                <a:latin typeface="Tahoma"/>
                <a:cs typeface="Tahoma"/>
              </a:rPr>
              <a:t>»:</a:t>
            </a:r>
            <a:r>
              <a:rPr lang="ru-RU" sz="1600" spc="-35" dirty="0" smtClean="0">
                <a:solidFill>
                  <a:srgbClr val="0C1F3D"/>
                </a:solidFill>
                <a:latin typeface="Tahoma"/>
                <a:cs typeface="Tahoma"/>
              </a:rPr>
              <a:t> </a:t>
            </a:r>
            <a:r>
              <a:rPr sz="1600" spc="-60" dirty="0" smtClean="0">
                <a:solidFill>
                  <a:srgbClr val="0C1F3D"/>
                </a:solidFill>
                <a:latin typeface="Verdana"/>
                <a:cs typeface="Verdana"/>
                <a:hlinkClick r:id="rId2"/>
              </a:rPr>
              <a:t>https</a:t>
            </a:r>
            <a:r>
              <a:rPr sz="1600" spc="-60" dirty="0">
                <a:solidFill>
                  <a:srgbClr val="0C1F3D"/>
                </a:solidFill>
                <a:latin typeface="Verdana"/>
                <a:cs typeface="Verdana"/>
                <a:hlinkClick r:id="rId2"/>
              </a:rPr>
              <a:t>://rustest.ru/deyatelnost/gia/gia-</a:t>
            </a:r>
            <a:r>
              <a:rPr sz="1600" spc="-45" dirty="0">
                <a:solidFill>
                  <a:srgbClr val="0C1F3D"/>
                </a:solidFill>
                <a:latin typeface="Verdana"/>
                <a:cs typeface="Verdana"/>
                <a:hlinkClick r:id="rId2"/>
              </a:rPr>
              <a:t>11/programmnoe-</a:t>
            </a:r>
            <a:r>
              <a:rPr sz="1600" dirty="0">
                <a:solidFill>
                  <a:srgbClr val="0C1F3D"/>
                </a:solidFill>
                <a:latin typeface="Verdana"/>
                <a:cs typeface="Verdana"/>
                <a:hlinkClick r:id="rId2"/>
              </a:rPr>
              <a:t>obespechenie-</a:t>
            </a:r>
            <a:r>
              <a:rPr sz="1600" spc="-45" dirty="0">
                <a:solidFill>
                  <a:srgbClr val="0C1F3D"/>
                </a:solidFill>
                <a:latin typeface="Verdana"/>
                <a:cs typeface="Verdana"/>
                <a:hlinkClick r:id="rId2"/>
              </a:rPr>
              <a:t>dlya-</a:t>
            </a:r>
            <a:r>
              <a:rPr sz="1600" spc="-40" dirty="0">
                <a:solidFill>
                  <a:srgbClr val="0C1F3D"/>
                </a:solidFill>
                <a:latin typeface="Verdana"/>
                <a:cs typeface="Verdana"/>
                <a:hlinkClick r:id="rId2"/>
              </a:rPr>
              <a:t>gia-</a:t>
            </a:r>
            <a:r>
              <a:rPr sz="1600" spc="-25" dirty="0">
                <a:solidFill>
                  <a:srgbClr val="0C1F3D"/>
                </a:solidFill>
                <a:latin typeface="Verdana"/>
                <a:cs typeface="Verdana"/>
                <a:hlinkClick r:id="rId2"/>
              </a:rPr>
              <a:t>11</a:t>
            </a:r>
            <a:endParaRPr sz="1600" dirty="0">
              <a:latin typeface="Verdana"/>
              <a:cs typeface="Verdan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167407" y="814843"/>
            <a:ext cx="1445895" cy="831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b="1" spc="-229" dirty="0">
                <a:solidFill>
                  <a:srgbClr val="FFFFFF"/>
                </a:solidFill>
                <a:latin typeface="Tahoma"/>
                <a:cs typeface="Tahoma"/>
              </a:rPr>
              <a:t>ALT</a:t>
            </a:r>
            <a:r>
              <a:rPr sz="24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195" dirty="0">
                <a:solidFill>
                  <a:srgbClr val="FFFFFF"/>
                </a:solidFill>
                <a:latin typeface="Tahoma"/>
                <a:cs typeface="Tahoma"/>
              </a:rPr>
              <a:t>LINUX</a:t>
            </a:r>
            <a:endParaRPr sz="2400">
              <a:latin typeface="Tahoma"/>
              <a:cs typeface="Tahoma"/>
            </a:endParaRPr>
          </a:p>
          <a:p>
            <a:pPr marR="25400" algn="ctr">
              <a:lnSpc>
                <a:spcPct val="100000"/>
              </a:lnSpc>
              <a:spcBef>
                <a:spcPts val="1305"/>
              </a:spcBef>
            </a:pPr>
            <a:r>
              <a:rPr sz="1800" b="1" spc="-10" dirty="0">
                <a:solidFill>
                  <a:srgbClr val="252525"/>
                </a:solidFill>
                <a:latin typeface="Tahoma"/>
                <a:cs typeface="Tahoma"/>
              </a:rPr>
              <a:t>basealt.ru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2679481" y="1607831"/>
            <a:ext cx="6499860" cy="813815"/>
            <a:chOff x="4753355" y="2278379"/>
            <a:chExt cx="6499860" cy="813815"/>
          </a:xfrm>
        </p:grpSpPr>
        <p:pic>
          <p:nvPicPr>
            <p:cNvPr id="34" name="object 3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53355" y="2417063"/>
              <a:ext cx="2711196" cy="470915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65463" y="2278379"/>
              <a:ext cx="2587752" cy="813815"/>
            </a:xfrm>
            <a:prstGeom prst="rect">
              <a:avLst/>
            </a:prstGeom>
          </p:spPr>
        </p:pic>
      </p:grpSp>
      <p:sp>
        <p:nvSpPr>
          <p:cNvPr id="37" name="object 37"/>
          <p:cNvSpPr txBox="1"/>
          <p:nvPr/>
        </p:nvSpPr>
        <p:spPr>
          <a:xfrm>
            <a:off x="184757" y="222306"/>
            <a:ext cx="12007243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400" dirty="0" smtClean="0"/>
              <a:t>Отечественные </a:t>
            </a:r>
            <a:r>
              <a:rPr sz="2400" dirty="0" smtClean="0"/>
              <a:t>ОС </a:t>
            </a:r>
            <a:r>
              <a:rPr sz="2400" dirty="0"/>
              <a:t>для </a:t>
            </a:r>
            <a:r>
              <a:rPr sz="2400" dirty="0" err="1"/>
              <a:t>использования</a:t>
            </a:r>
            <a:r>
              <a:rPr sz="2400" dirty="0"/>
              <a:t> </a:t>
            </a:r>
            <a:r>
              <a:rPr lang="ru-RU" sz="2400" dirty="0"/>
              <a:t>в учебном </a:t>
            </a:r>
            <a:r>
              <a:rPr lang="ru-RU" sz="2400" dirty="0" smtClean="0"/>
              <a:t>процессе, в ГИА</a:t>
            </a:r>
            <a:endParaRPr sz="2400" dirty="0"/>
          </a:p>
        </p:txBody>
      </p:sp>
      <p:sp>
        <p:nvSpPr>
          <p:cNvPr id="39" name="object 39"/>
          <p:cNvSpPr txBox="1"/>
          <p:nvPr/>
        </p:nvSpPr>
        <p:spPr>
          <a:xfrm>
            <a:off x="2450368" y="1995688"/>
            <a:ext cx="8758555" cy="1277914"/>
          </a:xfrm>
          <a:prstGeom prst="rect">
            <a:avLst/>
          </a:prstGeom>
        </p:spPr>
        <p:txBody>
          <a:bodyPr vert="horz" wrap="square" lIns="0" tIns="125095" rIns="0" bIns="0" rtlCol="0">
            <a:spAutoFit/>
          </a:bodyPr>
          <a:lstStyle/>
          <a:p>
            <a:pPr marL="2903220">
              <a:lnSpc>
                <a:spcPct val="100000"/>
              </a:lnSpc>
              <a:spcBef>
                <a:spcPts val="985"/>
              </a:spcBef>
              <a:tabLst>
                <a:tab pos="6087745" algn="l"/>
              </a:tabLst>
            </a:pPr>
            <a:r>
              <a:rPr sz="2100" b="1" baseline="1984" dirty="0">
                <a:solidFill>
                  <a:srgbClr val="2B3848"/>
                </a:solidFill>
                <a:latin typeface="Tahoma"/>
                <a:cs typeface="Tahoma"/>
              </a:rPr>
              <a:t>	</a:t>
            </a:r>
            <a:endParaRPr sz="14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135"/>
              </a:spcBef>
            </a:pPr>
            <a:r>
              <a:rPr lang="ru-RU" sz="1600" dirty="0" smtClean="0">
                <a:solidFill>
                  <a:srgbClr val="252525"/>
                </a:solidFill>
                <a:latin typeface="Verdana"/>
                <a:cs typeface="Verdana"/>
              </a:rPr>
              <a:t>Отечественные ОС </a:t>
            </a:r>
            <a:r>
              <a:rPr sz="1600" spc="-40" dirty="0" err="1" smtClean="0">
                <a:solidFill>
                  <a:srgbClr val="252525"/>
                </a:solidFill>
                <a:latin typeface="Verdana"/>
                <a:cs typeface="Verdana"/>
              </a:rPr>
              <a:t>поддерживаются</a:t>
            </a:r>
            <a:r>
              <a:rPr sz="1600" spc="-20" dirty="0" smtClean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252525"/>
                </a:solidFill>
                <a:latin typeface="Verdana"/>
                <a:cs typeface="Verdana"/>
              </a:rPr>
              <a:t>разработчиками</a:t>
            </a:r>
            <a:endParaRPr sz="1600" dirty="0">
              <a:latin typeface="Verdana"/>
              <a:cs typeface="Verdana"/>
            </a:endParaRPr>
          </a:p>
          <a:p>
            <a:pPr marL="275590" algn="ctr">
              <a:lnSpc>
                <a:spcPct val="100000"/>
              </a:lnSpc>
              <a:spcBef>
                <a:spcPts val="1425"/>
              </a:spcBef>
              <a:tabLst>
                <a:tab pos="4041775" algn="l"/>
              </a:tabLst>
            </a:pPr>
            <a:r>
              <a:rPr sz="1500" b="1" spc="-10" dirty="0">
                <a:solidFill>
                  <a:srgbClr val="0C1F3D"/>
                </a:solidFill>
                <a:latin typeface="Tahoma"/>
                <a:cs typeface="Tahoma"/>
              </a:rPr>
              <a:t>Совместимость</a:t>
            </a:r>
            <a:r>
              <a:rPr sz="1500" b="1" dirty="0">
                <a:solidFill>
                  <a:srgbClr val="0C1F3D"/>
                </a:solidFill>
                <a:latin typeface="Tahoma"/>
                <a:cs typeface="Tahoma"/>
              </a:rPr>
              <a:t>	</a:t>
            </a:r>
            <a:r>
              <a:rPr sz="1500" b="1" spc="-10" dirty="0">
                <a:solidFill>
                  <a:srgbClr val="0C1F3D"/>
                </a:solidFill>
                <a:latin typeface="Tahoma"/>
                <a:cs typeface="Tahoma"/>
              </a:rPr>
              <a:t>Готовность</a:t>
            </a:r>
            <a:endParaRPr sz="1500" dirty="0">
              <a:latin typeface="Tahoma"/>
              <a:cs typeface="Tahoma"/>
            </a:endParaRPr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378" y="3935807"/>
            <a:ext cx="4319862" cy="2428736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665" y="3935807"/>
            <a:ext cx="4319862" cy="242873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77648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603" y="709018"/>
            <a:ext cx="4908754" cy="275982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407" y="670918"/>
            <a:ext cx="4908754" cy="275982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grpSp>
        <p:nvGrpSpPr>
          <p:cNvPr id="4" name="object 32"/>
          <p:cNvGrpSpPr/>
          <p:nvPr/>
        </p:nvGrpSpPr>
        <p:grpSpPr>
          <a:xfrm>
            <a:off x="3686175" y="1557426"/>
            <a:ext cx="4924425" cy="560080"/>
            <a:chOff x="4753355" y="2278379"/>
            <a:chExt cx="6499860" cy="813815"/>
          </a:xfrm>
        </p:grpSpPr>
        <p:pic>
          <p:nvPicPr>
            <p:cNvPr id="5" name="object 3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53355" y="2417063"/>
              <a:ext cx="2711196" cy="470915"/>
            </a:xfrm>
            <a:prstGeom prst="rect">
              <a:avLst/>
            </a:prstGeom>
          </p:spPr>
        </p:pic>
        <p:pic>
          <p:nvPicPr>
            <p:cNvPr id="6" name="object 3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65463" y="2278379"/>
              <a:ext cx="2587752" cy="813815"/>
            </a:xfrm>
            <a:prstGeom prst="rect">
              <a:avLst/>
            </a:prstGeom>
          </p:spPr>
        </p:pic>
      </p:grpSp>
      <p:sp>
        <p:nvSpPr>
          <p:cNvPr id="11" name="Прямоугольник 10"/>
          <p:cNvSpPr/>
          <p:nvPr/>
        </p:nvSpPr>
        <p:spPr>
          <a:xfrm>
            <a:off x="95250" y="123528"/>
            <a:ext cx="120681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Одинаковый </a:t>
            </a:r>
            <a:r>
              <a:rPr lang="ru-RU" sz="2400" dirty="0"/>
              <a:t>интерфейс и набор функций на всех поддерживаемых российских </a:t>
            </a:r>
            <a:r>
              <a:rPr lang="ru-RU" sz="2400" dirty="0" smtClean="0"/>
              <a:t>ОС</a:t>
            </a:r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851" y="3831376"/>
            <a:ext cx="9713912" cy="5465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482135" y="3468844"/>
            <a:ext cx="116812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Идентичный интерфейс </a:t>
            </a:r>
            <a:r>
              <a:rPr lang="ru-RU" sz="2400" dirty="0" smtClean="0"/>
              <a:t>офисных пакетов операционных </a:t>
            </a:r>
            <a:r>
              <a:rPr lang="ru-RU" sz="2400" dirty="0"/>
              <a:t>систем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543050" y="5758160"/>
            <a:ext cx="90106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Табличный редактор </a:t>
            </a:r>
            <a:r>
              <a:rPr lang="ru-RU" b="1" dirty="0" err="1"/>
              <a:t>LibreOffice</a:t>
            </a:r>
            <a:r>
              <a:rPr lang="ru-RU" b="1" dirty="0"/>
              <a:t> </a:t>
            </a:r>
            <a:r>
              <a:rPr lang="ru-RU" b="1" dirty="0" err="1"/>
              <a:t>Calc</a:t>
            </a:r>
            <a:r>
              <a:rPr lang="ru-RU" dirty="0"/>
              <a:t> очень похож на </a:t>
            </a:r>
            <a:r>
              <a:rPr lang="ru-RU" dirty="0" err="1"/>
              <a:t>Microsoft</a:t>
            </a:r>
            <a:r>
              <a:rPr lang="ru-RU" dirty="0"/>
              <a:t> </a:t>
            </a:r>
            <a:r>
              <a:rPr lang="ru-RU" dirty="0" err="1"/>
              <a:t>Excel</a:t>
            </a:r>
            <a:r>
              <a:rPr lang="ru-RU" dirty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по </a:t>
            </a:r>
            <a:r>
              <a:rPr lang="ru-RU" dirty="0"/>
              <a:t>своему интерфейсу, базовым функциям и назначению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356535" y="2114628"/>
            <a:ext cx="13285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Open</a:t>
            </a:r>
            <a:r>
              <a:rPr lang="ru-RU" dirty="0"/>
              <a:t> </a:t>
            </a:r>
            <a:r>
              <a:rPr lang="ru-RU" dirty="0" err="1"/>
              <a:t>office</a:t>
            </a:r>
            <a:r>
              <a:rPr lang="ru-RU" dirty="0"/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605820" y="2114628"/>
            <a:ext cx="12272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LibreOffice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2385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7750133"/>
              </p:ext>
            </p:extLst>
          </p:nvPr>
        </p:nvGraphicFramePr>
        <p:xfrm>
          <a:off x="1309944" y="670918"/>
          <a:ext cx="9788237" cy="495011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95055">
                  <a:extLst>
                    <a:ext uri="{9D8B030D-6E8A-4147-A177-3AD203B41FA5}">
                      <a16:colId xmlns="" xmlns:a16="http://schemas.microsoft.com/office/drawing/2014/main" val="135348308"/>
                    </a:ext>
                  </a:extLst>
                </a:gridCol>
                <a:gridCol w="2596420">
                  <a:extLst>
                    <a:ext uri="{9D8B030D-6E8A-4147-A177-3AD203B41FA5}">
                      <a16:colId xmlns="" xmlns:a16="http://schemas.microsoft.com/office/drawing/2014/main" val="2339537816"/>
                    </a:ext>
                  </a:extLst>
                </a:gridCol>
                <a:gridCol w="3298381">
                  <a:extLst>
                    <a:ext uri="{9D8B030D-6E8A-4147-A177-3AD203B41FA5}">
                      <a16:colId xmlns="" xmlns:a16="http://schemas.microsoft.com/office/drawing/2014/main" val="1784288959"/>
                    </a:ext>
                  </a:extLst>
                </a:gridCol>
                <a:gridCol w="3298381"/>
              </a:tblGrid>
              <a:tr h="7564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№ п/п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Категория (тип) программного обеспечения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Наименование программного обеспечения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Используются на ГИА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261119248"/>
                  </a:ext>
                </a:extLst>
              </a:tr>
              <a:tr h="944335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1.</a:t>
                      </a: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Офисные пакеты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200" b="1" dirty="0">
                          <a:effectLst/>
                        </a:rPr>
                        <a:t>LibreOffice </a:t>
                      </a:r>
                      <a:endParaRPr lang="ru-RU" sz="3200" b="1" dirty="0" smtClean="0">
                        <a:effectLst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ЕГЭ + ОГЭ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4076467538"/>
                  </a:ext>
                </a:extLst>
              </a:tr>
              <a:tr h="756472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2.</a:t>
                      </a:r>
                      <a:r>
                        <a:rPr lang="ru-RU" sz="1400" baseline="0" dirty="0" smtClean="0">
                          <a:effectLst/>
                        </a:rPr>
                        <a:t>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Редакторы </a:t>
                      </a:r>
                      <a:r>
                        <a:rPr lang="ru-RU" sz="1400" smtClean="0">
                          <a:effectLst/>
                        </a:rPr>
                        <a:t/>
                      </a:r>
                      <a:br>
                        <a:rPr lang="ru-RU" sz="1400" smtClean="0">
                          <a:effectLst/>
                        </a:rPr>
                      </a:br>
                      <a:r>
                        <a:rPr lang="ru-RU" sz="1400" smtClean="0">
                          <a:effectLst/>
                        </a:rPr>
                        <a:t>(</a:t>
                      </a:r>
                      <a:r>
                        <a:rPr lang="ru-RU" sz="1400" dirty="0" smtClean="0">
                          <a:effectLst/>
                        </a:rPr>
                        <a:t>блокнот и </a:t>
                      </a:r>
                      <a:r>
                        <a:rPr lang="ru-RU" sz="1400" smtClean="0">
                          <a:effectLst/>
                        </a:rPr>
                        <a:t>графические редакторы)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</a:rPr>
                        <a:t>Kate</a:t>
                      </a:r>
                      <a:endParaRPr lang="en-US" sz="14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</a:rPr>
                        <a:t>Pinta</a:t>
                      </a:r>
                      <a:r>
                        <a:rPr lang="ru-RU" sz="1400" dirty="0" smtClean="0">
                          <a:effectLst/>
                        </a:rPr>
                        <a:t> </a:t>
                      </a:r>
                      <a:endParaRPr lang="en-US" sz="14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</a:rPr>
                        <a:t>KolourPaint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ЕГЭ + ОГЭ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540157996"/>
                  </a:ext>
                </a:extLst>
              </a:tr>
              <a:tr h="1765102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3.</a:t>
                      </a: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Среды программирования и компиляторы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Python (IDLE)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PyCharm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Python (</a:t>
                      </a:r>
                      <a:r>
                        <a:rPr lang="en-US" sz="1400" dirty="0" err="1">
                          <a:effectLst/>
                        </a:rPr>
                        <a:t>Geany</a:t>
                      </a:r>
                      <a:r>
                        <a:rPr lang="en-US" sz="1400" dirty="0">
                          <a:effectLst/>
                        </a:rPr>
                        <a:t>)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Python (Visual Studio Code)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</a:t>
                      </a:r>
                      <a:r>
                        <a:rPr lang="en-US" sz="1400" dirty="0">
                          <a:effectLst/>
                        </a:rPr>
                        <a:t>++ (Code::Blocks) 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PascalABC.NET (Free Pascal Compiler)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Java</a:t>
                      </a:r>
                      <a:r>
                        <a:rPr lang="ru-RU" sz="1400" dirty="0">
                          <a:effectLst/>
                        </a:rPr>
                        <a:t> (</a:t>
                      </a:r>
                      <a:r>
                        <a:rPr lang="ru-RU" sz="1400" dirty="0" err="1">
                          <a:effectLst/>
                        </a:rPr>
                        <a:t>Eclipse</a:t>
                      </a:r>
                      <a:r>
                        <a:rPr lang="ru-RU" sz="1400" dirty="0">
                          <a:effectLst/>
                        </a:rPr>
                        <a:t> IDE)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ЕГЭ + ОГЭ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673216565"/>
                  </a:ext>
                </a:extLst>
              </a:tr>
              <a:tr h="727738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4.</a:t>
                      </a: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</a:rPr>
                        <a:t>КуМир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Алгоритмический язык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ОГЭ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4046397925"/>
                  </a:ext>
                </a:extLst>
              </a:tr>
            </a:tbl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329736" y="209253"/>
            <a:ext cx="117486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Перечень ПО для использования при проведении ГИА</a:t>
            </a:r>
          </a:p>
        </p:txBody>
      </p:sp>
    </p:spTree>
    <p:extLst>
      <p:ext uri="{BB962C8B-B14F-4D97-AF65-F5344CB8AC3E}">
        <p14:creationId xmlns:p14="http://schemas.microsoft.com/office/powerpoint/2010/main" val="270115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231873" y="2647012"/>
            <a:ext cx="6550552" cy="1661989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ru-RU" sz="1400" b="1" i="1" dirty="0"/>
              <a:t>Внимание! </a:t>
            </a:r>
            <a:endParaRPr lang="ru-RU" sz="1400" b="1" i="1" dirty="0" smtClean="0"/>
          </a:p>
          <a:p>
            <a:pPr algn="ctr"/>
            <a:r>
              <a:rPr lang="ru-RU" sz="1400" b="1" i="1" dirty="0" smtClean="0"/>
              <a:t>ОДНА </a:t>
            </a:r>
            <a:r>
              <a:rPr lang="ru-RU" sz="1400" b="1" i="1" dirty="0"/>
              <a:t>ОС = ОДИН ОФИСНЫЙ ПАКЕТ</a:t>
            </a:r>
          </a:p>
          <a:p>
            <a:pPr algn="ctr"/>
            <a:r>
              <a:rPr lang="ru-RU" sz="1400" i="1" dirty="0" smtClean="0"/>
              <a:t>При </a:t>
            </a:r>
            <a:r>
              <a:rPr lang="ru-RU" sz="1400" i="1" dirty="0" smtClean="0"/>
              <a:t>одновременной установке </a:t>
            </a:r>
            <a:r>
              <a:rPr lang="ru-RU" sz="1400" i="1" dirty="0" smtClean="0"/>
              <a:t>пакеты </a:t>
            </a:r>
            <a:r>
              <a:rPr lang="ru-RU" sz="1400" i="1" dirty="0" err="1" smtClean="0"/>
              <a:t>LibreOffice</a:t>
            </a:r>
            <a:r>
              <a:rPr lang="ru-RU" sz="1400" i="1" dirty="0" smtClean="0"/>
              <a:t> и </a:t>
            </a:r>
            <a:r>
              <a:rPr lang="ru-RU" sz="1400" i="1" dirty="0" err="1" smtClean="0"/>
              <a:t>OpenOffice</a:t>
            </a:r>
            <a:r>
              <a:rPr lang="ru-RU" sz="1400" i="1" dirty="0" smtClean="0"/>
              <a:t> конфликтуют на уровне менеджера пакетов. Это </a:t>
            </a:r>
            <a:r>
              <a:rPr lang="ru-RU" sz="1400" i="1" dirty="0"/>
              <a:t>не техническая невозможность, </a:t>
            </a:r>
            <a:r>
              <a:rPr lang="ru-RU" sz="1400" i="1" dirty="0" smtClean="0"/>
              <a:t/>
            </a:r>
            <a:br>
              <a:rPr lang="ru-RU" sz="1400" i="1" dirty="0" smtClean="0"/>
            </a:br>
            <a:r>
              <a:rPr lang="ru-RU" sz="1400" i="1" dirty="0" smtClean="0"/>
              <a:t>а </a:t>
            </a:r>
            <a:r>
              <a:rPr lang="ru-RU" sz="1400" i="1" dirty="0"/>
              <a:t>искусственное ограничение, заложенное сборщиками дистрибутива</a:t>
            </a:r>
            <a:r>
              <a:rPr lang="ru-RU" sz="1400" i="1" dirty="0" smtClean="0"/>
              <a:t>.</a:t>
            </a:r>
          </a:p>
          <a:p>
            <a:pPr algn="ctr"/>
            <a:r>
              <a:rPr lang="ru-RU" sz="1400" i="1" dirty="0" smtClean="0"/>
              <a:t>Оба </a:t>
            </a:r>
            <a:r>
              <a:rPr lang="ru-RU" sz="1400" i="1" dirty="0"/>
              <a:t>пакета претендуют на одни и те же системные ресурсы. </a:t>
            </a:r>
          </a:p>
          <a:p>
            <a:pPr algn="ctr"/>
            <a:r>
              <a:rPr lang="ru-RU" sz="1600" b="1" i="1" dirty="0"/>
              <a:t>В связи с этим при установке необходимо </a:t>
            </a:r>
            <a:r>
              <a:rPr lang="ru-RU" sz="1600" b="1" i="1" dirty="0" smtClean="0"/>
              <a:t>установить </a:t>
            </a:r>
            <a:r>
              <a:rPr lang="ru-RU" sz="1600" i="1" dirty="0" err="1" smtClean="0"/>
              <a:t>LibreOffice</a:t>
            </a:r>
            <a:r>
              <a:rPr lang="ru-RU" sz="1600" b="1" i="1" dirty="0" smtClean="0"/>
              <a:t>.</a:t>
            </a:r>
            <a:endParaRPr lang="ru-RU" sz="1600" b="1" i="1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427875" y="758940"/>
            <a:ext cx="4243647" cy="1882337"/>
            <a:chOff x="0" y="0"/>
            <a:chExt cx="6175943" cy="2957978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2"/>
            <a:srcRect l="-1" t="15596" r="70858" b="34774"/>
            <a:stretch/>
          </p:blipFill>
          <p:spPr>
            <a:xfrm>
              <a:off x="0" y="0"/>
              <a:ext cx="6175943" cy="2957978"/>
            </a:xfrm>
            <a:prstGeom prst="rect">
              <a:avLst/>
            </a:prstGeom>
          </p:spPr>
        </p:pic>
        <p:sp>
          <p:nvSpPr>
            <p:cNvPr id="8" name="Скругленный прямоугольник 7"/>
            <p:cNvSpPr/>
            <p:nvPr/>
          </p:nvSpPr>
          <p:spPr>
            <a:xfrm>
              <a:off x="2801389" y="1735136"/>
              <a:ext cx="2884516" cy="45942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strike="sngStrike" dirty="0">
                  <a:solidFill>
                    <a:srgbClr val="FF0000"/>
                  </a:solidFill>
                </a:rPr>
                <a:t>Windows </a:t>
              </a:r>
            </a:p>
          </p:txBody>
        </p:sp>
      </p:grp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62" r="26077"/>
          <a:stretch/>
        </p:blipFill>
        <p:spPr>
          <a:xfrm>
            <a:off x="819149" y="300500"/>
            <a:ext cx="1085851" cy="132500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0777" y="363907"/>
            <a:ext cx="2992663" cy="1869831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5057" y="418563"/>
            <a:ext cx="1281545" cy="1281545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6916134" y="1865046"/>
            <a:ext cx="36069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0070C0"/>
                </a:solidFill>
              </a:rPr>
              <a:t>Офисные пакеты в </a:t>
            </a:r>
            <a:r>
              <a:rPr lang="ru-RU" sz="2400" dirty="0" err="1" smtClean="0">
                <a:solidFill>
                  <a:srgbClr val="0070C0"/>
                </a:solidFill>
              </a:rPr>
              <a:t>Линукс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097109" y="2240121"/>
            <a:ext cx="30958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2400" dirty="0" err="1" smtClean="0">
                <a:solidFill>
                  <a:srgbClr val="00B050"/>
                </a:solidFill>
              </a:rPr>
              <a:t>LibreOffice</a:t>
            </a:r>
            <a:r>
              <a:rPr lang="en-US" sz="1600" dirty="0" smtClean="0"/>
              <a:t> </a:t>
            </a:r>
            <a:endParaRPr lang="ru-RU" sz="16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27875" y="4148569"/>
            <a:ext cx="1135455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ЗАДАЧИ</a:t>
            </a:r>
            <a:endParaRPr lang="ru-RU" sz="1100" i="1" dirty="0"/>
          </a:p>
          <a:p>
            <a:r>
              <a:rPr lang="ru-RU" sz="2000" b="1" dirty="0" smtClean="0"/>
              <a:t>Руководителям ТУ/ДО, руководителям образовательных организаций:</a:t>
            </a:r>
          </a:p>
          <a:p>
            <a:r>
              <a:rPr lang="ru-RU" dirty="0" smtClean="0"/>
              <a:t>1. обеспечить </a:t>
            </a:r>
            <a:r>
              <a:rPr lang="ru-RU" dirty="0"/>
              <a:t>развертывание и настройку отечественных ОС </a:t>
            </a:r>
            <a:r>
              <a:rPr lang="ru-RU" dirty="0" smtClean="0"/>
              <a:t>(</a:t>
            </a:r>
            <a:r>
              <a:rPr lang="ru-RU" dirty="0" err="1" smtClean="0"/>
              <a:t>Linux</a:t>
            </a:r>
            <a:r>
              <a:rPr lang="ru-RU" dirty="0"/>
              <a:t>) на рабочих местах обучающихся, задействованных в образовательном процессе по предмету «Информатика</a:t>
            </a:r>
            <a:r>
              <a:rPr lang="ru-RU" dirty="0" smtClean="0"/>
              <a:t>», </a:t>
            </a:r>
            <a:r>
              <a:rPr lang="ru-RU" dirty="0" smtClean="0"/>
              <a:t>в течение сентября 2027 </a:t>
            </a:r>
            <a:r>
              <a:rPr lang="ru-RU" dirty="0" smtClean="0"/>
              <a:t>года;</a:t>
            </a:r>
            <a:endParaRPr lang="ru-RU" dirty="0"/>
          </a:p>
          <a:p>
            <a:r>
              <a:rPr lang="ru-RU" dirty="0" smtClean="0"/>
              <a:t>2. интегрировать </a:t>
            </a:r>
            <a:r>
              <a:rPr lang="ru-RU" dirty="0"/>
              <a:t>использование </a:t>
            </a:r>
            <a:r>
              <a:rPr lang="ru-RU" dirty="0" smtClean="0"/>
              <a:t>отечественных офисных пакетов в </a:t>
            </a:r>
            <a:r>
              <a:rPr lang="ru-RU" dirty="0"/>
              <a:t>учебный процесс при проведении практических работ, а также тренировочных и диагностических мероприятий в формате </a:t>
            </a:r>
            <a:r>
              <a:rPr lang="ru-RU" dirty="0" smtClean="0"/>
              <a:t>ГИА в течение учебного года.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2683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292</Words>
  <Application>Microsoft Office PowerPoint</Application>
  <PresentationFormat>Широкоэкранный</PresentationFormat>
  <Paragraphs>70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8" baseType="lpstr">
      <vt:lpstr>Arial</vt:lpstr>
      <vt:lpstr>Calibri</vt:lpstr>
      <vt:lpstr>Calibri Light</vt:lpstr>
      <vt:lpstr>Golos Text</vt:lpstr>
      <vt:lpstr>Golos Text SemiBold</vt:lpstr>
      <vt:lpstr>Golos UI</vt:lpstr>
      <vt:lpstr>Tahoma</vt:lpstr>
      <vt:lpstr>Times New Roman</vt:lpstr>
      <vt:lpstr>Verdana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Екатерина В. Луговова</dc:creator>
  <cp:lastModifiedBy>Конференц Зал</cp:lastModifiedBy>
  <cp:revision>31</cp:revision>
  <dcterms:created xsi:type="dcterms:W3CDTF">2026-09-18T08:30:29Z</dcterms:created>
  <dcterms:modified xsi:type="dcterms:W3CDTF">2026-09-18T15:41:29Z</dcterms:modified>
</cp:coreProperties>
</file>